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68" r:id="rId2"/>
    <p:sldId id="256" r:id="rId3"/>
    <p:sldId id="266" r:id="rId4"/>
    <p:sldId id="258" r:id="rId5"/>
    <p:sldId id="257" r:id="rId6"/>
    <p:sldId id="259" r:id="rId7"/>
    <p:sldId id="263" r:id="rId8"/>
    <p:sldId id="264" r:id="rId9"/>
    <p:sldId id="265" r:id="rId10"/>
    <p:sldId id="260" r:id="rId11"/>
    <p:sldId id="261"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60C6404-AD6E-4860-8E75-697CA40B95DA}" type="datetimeFigureOut">
              <a:rPr lang="en-US" dirty="0"/>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5/15/2020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BE5DF-7F6A-4927-B38A-9EA62EC9B400}"/>
              </a:ext>
            </a:extLst>
          </p:cNvPr>
          <p:cNvSpPr>
            <a:spLocks noGrp="1"/>
          </p:cNvSpPr>
          <p:nvPr>
            <p:ph type="title"/>
          </p:nvPr>
        </p:nvSpPr>
        <p:spPr/>
        <p:txBody>
          <a:bodyPr/>
          <a:lstStyle/>
          <a:p>
            <a:r>
              <a:rPr lang="nl-NL" dirty="0"/>
              <a:t>examentraining</a:t>
            </a:r>
          </a:p>
        </p:txBody>
      </p:sp>
      <p:sp>
        <p:nvSpPr>
          <p:cNvPr id="3" name="Tijdelijke aanduiding voor inhoud 2">
            <a:extLst>
              <a:ext uri="{FF2B5EF4-FFF2-40B4-BE49-F238E27FC236}">
                <a16:creationId xmlns:a16="http://schemas.microsoft.com/office/drawing/2014/main" id="{981B0AFB-E472-4ACD-9733-0EC0F89ACE84}"/>
              </a:ext>
            </a:extLst>
          </p:cNvPr>
          <p:cNvSpPr>
            <a:spLocks noGrp="1"/>
          </p:cNvSpPr>
          <p:nvPr>
            <p:ph idx="1"/>
          </p:nvPr>
        </p:nvSpPr>
        <p:spPr/>
        <p:txBody>
          <a:bodyPr>
            <a:normAutofit/>
          </a:bodyPr>
          <a:lstStyle/>
          <a:p>
            <a:r>
              <a:rPr lang="nl-NL" sz="2200" dirty="0"/>
              <a:t>Eén oefenexamen per mail</a:t>
            </a:r>
          </a:p>
          <a:p>
            <a:r>
              <a:rPr lang="nl-NL" sz="2200" dirty="0"/>
              <a:t>Onderwerp = het werkproces en jouw naam</a:t>
            </a:r>
          </a:p>
          <a:p>
            <a:r>
              <a:rPr lang="nl-NL" sz="2200" dirty="0"/>
              <a:t>Bijlage = het oefenexamen + feedbackformulier + GO formulier (ingevuld!)</a:t>
            </a:r>
          </a:p>
        </p:txBody>
      </p:sp>
    </p:spTree>
    <p:extLst>
      <p:ext uri="{BB962C8B-B14F-4D97-AF65-F5344CB8AC3E}">
        <p14:creationId xmlns:p14="http://schemas.microsoft.com/office/powerpoint/2010/main" val="139395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CE3EA-EF12-467A-9A26-050CB8C027C9}"/>
              </a:ext>
            </a:extLst>
          </p:cNvPr>
          <p:cNvSpPr>
            <a:spLocks noGrp="1"/>
          </p:cNvSpPr>
          <p:nvPr>
            <p:ph type="title"/>
          </p:nvPr>
        </p:nvSpPr>
        <p:spPr/>
        <p:txBody>
          <a:bodyPr/>
          <a:lstStyle/>
          <a:p>
            <a:r>
              <a:rPr lang="nl-NL" dirty="0"/>
              <a:t>Soorten organisaties</a:t>
            </a:r>
          </a:p>
        </p:txBody>
      </p:sp>
      <p:sp>
        <p:nvSpPr>
          <p:cNvPr id="3" name="Tijdelijke aanduiding voor inhoud 2">
            <a:extLst>
              <a:ext uri="{FF2B5EF4-FFF2-40B4-BE49-F238E27FC236}">
                <a16:creationId xmlns:a16="http://schemas.microsoft.com/office/drawing/2014/main" id="{CBB07253-7619-48B3-9417-DA45F7284E25}"/>
              </a:ext>
            </a:extLst>
          </p:cNvPr>
          <p:cNvSpPr>
            <a:spLocks noGrp="1"/>
          </p:cNvSpPr>
          <p:nvPr>
            <p:ph idx="1"/>
          </p:nvPr>
        </p:nvSpPr>
        <p:spPr>
          <a:xfrm>
            <a:off x="2231136" y="2638044"/>
            <a:ext cx="7729728" cy="3981831"/>
          </a:xfrm>
        </p:spPr>
        <p:txBody>
          <a:bodyPr>
            <a:normAutofit/>
          </a:bodyPr>
          <a:lstStyle/>
          <a:p>
            <a:r>
              <a:rPr lang="nl-NL" sz="2400" dirty="0"/>
              <a:t>Profitorganisaties</a:t>
            </a:r>
          </a:p>
          <a:p>
            <a:pPr marL="0" indent="0">
              <a:buNone/>
            </a:pPr>
            <a:r>
              <a:rPr lang="nl-NL" sz="2200" dirty="0"/>
              <a:t>Doel = winst maken, zonder winst volgt faillissement</a:t>
            </a:r>
            <a:endParaRPr lang="nl-NL" sz="2400" dirty="0"/>
          </a:p>
          <a:p>
            <a:pPr marL="0" indent="0">
              <a:buNone/>
            </a:pPr>
            <a:endParaRPr lang="nl-NL" sz="2400" dirty="0"/>
          </a:p>
          <a:p>
            <a:r>
              <a:rPr lang="nl-NL" sz="2400" dirty="0"/>
              <a:t>Non-profitorganisaties</a:t>
            </a:r>
          </a:p>
          <a:p>
            <a:pPr marL="0" indent="0">
              <a:buNone/>
            </a:pPr>
            <a:r>
              <a:rPr lang="nl-NL" sz="2200" dirty="0"/>
              <a:t>Doel = maatschappelijk of sociaal doel. Subsidie van overheid</a:t>
            </a:r>
          </a:p>
          <a:p>
            <a:pPr marL="0" indent="0">
              <a:buNone/>
            </a:pPr>
            <a:endParaRPr lang="nl-NL" sz="2200" dirty="0"/>
          </a:p>
          <a:p>
            <a:pPr marL="0" indent="0">
              <a:buNone/>
            </a:pPr>
            <a:endParaRPr lang="nl-NL" sz="2200" dirty="0"/>
          </a:p>
        </p:txBody>
      </p:sp>
    </p:spTree>
    <p:extLst>
      <p:ext uri="{BB962C8B-B14F-4D97-AF65-F5344CB8AC3E}">
        <p14:creationId xmlns:p14="http://schemas.microsoft.com/office/powerpoint/2010/main" val="366800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4A52D7-6A20-4693-B4C5-FA03B5F115E9}"/>
              </a:ext>
            </a:extLst>
          </p:cNvPr>
          <p:cNvSpPr>
            <a:spLocks noGrp="1"/>
          </p:cNvSpPr>
          <p:nvPr>
            <p:ph type="title"/>
          </p:nvPr>
        </p:nvSpPr>
        <p:spPr/>
        <p:txBody>
          <a:bodyPr/>
          <a:lstStyle/>
          <a:p>
            <a:r>
              <a:rPr lang="nl-NL" dirty="0"/>
              <a:t>Speciale vorm van non-profitorganisatie</a:t>
            </a:r>
          </a:p>
        </p:txBody>
      </p:sp>
      <p:sp>
        <p:nvSpPr>
          <p:cNvPr id="3" name="Tijdelijke aanduiding voor inhoud 2">
            <a:extLst>
              <a:ext uri="{FF2B5EF4-FFF2-40B4-BE49-F238E27FC236}">
                <a16:creationId xmlns:a16="http://schemas.microsoft.com/office/drawing/2014/main" id="{9C117D71-DE16-4F82-BEF2-5D95BF579440}"/>
              </a:ext>
            </a:extLst>
          </p:cNvPr>
          <p:cNvSpPr>
            <a:spLocks noGrp="1"/>
          </p:cNvSpPr>
          <p:nvPr>
            <p:ph idx="1"/>
          </p:nvPr>
        </p:nvSpPr>
        <p:spPr/>
        <p:txBody>
          <a:bodyPr>
            <a:normAutofit/>
          </a:bodyPr>
          <a:lstStyle/>
          <a:p>
            <a:r>
              <a:rPr lang="nl-NL" sz="2400" dirty="0"/>
              <a:t>Stichting</a:t>
            </a:r>
          </a:p>
          <a:p>
            <a:pPr marL="0" indent="0">
              <a:buNone/>
            </a:pPr>
            <a:r>
              <a:rPr lang="nl-NL" sz="2200" dirty="0"/>
              <a:t>Doel = ideëel of sociaal doel</a:t>
            </a:r>
          </a:p>
          <a:p>
            <a:pPr marL="0" indent="0">
              <a:buNone/>
            </a:pPr>
            <a:endParaRPr lang="nl-NL" sz="2200" dirty="0"/>
          </a:p>
          <a:p>
            <a:pPr marL="0" indent="0">
              <a:buNone/>
            </a:pPr>
            <a:r>
              <a:rPr lang="nl-NL" sz="2200" dirty="0"/>
              <a:t>Maakt een stichting winst?</a:t>
            </a:r>
          </a:p>
          <a:p>
            <a:pPr marL="0" indent="0">
              <a:buNone/>
            </a:pPr>
            <a:r>
              <a:rPr lang="nl-NL" sz="2200" dirty="0">
                <a:sym typeface="Symbol" panose="05050102010706020507" pitchFamily="18" charset="2"/>
              </a:rPr>
              <a:t> Winst moet ten goede komen aan de stichting en het doel van de stichting</a:t>
            </a:r>
            <a:endParaRPr lang="nl-NL" sz="2200" dirty="0"/>
          </a:p>
        </p:txBody>
      </p:sp>
    </p:spTree>
    <p:extLst>
      <p:ext uri="{BB962C8B-B14F-4D97-AF65-F5344CB8AC3E}">
        <p14:creationId xmlns:p14="http://schemas.microsoft.com/office/powerpoint/2010/main" val="60942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E7C2A-7C77-4F8A-8590-3541791E0A05}"/>
              </a:ext>
            </a:extLst>
          </p:cNvPr>
          <p:cNvSpPr>
            <a:spLocks noGrp="1"/>
          </p:cNvSpPr>
          <p:nvPr>
            <p:ph type="title"/>
          </p:nvPr>
        </p:nvSpPr>
        <p:spPr/>
        <p:txBody>
          <a:bodyPr/>
          <a:lstStyle/>
          <a:p>
            <a:r>
              <a:rPr lang="nl-NL" dirty="0"/>
              <a:t>Kritische beroepssituatie</a:t>
            </a:r>
          </a:p>
        </p:txBody>
      </p:sp>
      <p:sp>
        <p:nvSpPr>
          <p:cNvPr id="3" name="Tijdelijke aanduiding voor inhoud 2">
            <a:extLst>
              <a:ext uri="{FF2B5EF4-FFF2-40B4-BE49-F238E27FC236}">
                <a16:creationId xmlns:a16="http://schemas.microsoft.com/office/drawing/2014/main" id="{F3584B54-BDDA-4546-92F4-973EE3014467}"/>
              </a:ext>
            </a:extLst>
          </p:cNvPr>
          <p:cNvSpPr>
            <a:spLocks noGrp="1"/>
          </p:cNvSpPr>
          <p:nvPr>
            <p:ph idx="1"/>
          </p:nvPr>
        </p:nvSpPr>
        <p:spPr>
          <a:xfrm>
            <a:off x="1439418" y="2447925"/>
            <a:ext cx="9313164" cy="4410075"/>
          </a:xfrm>
        </p:spPr>
        <p:txBody>
          <a:bodyPr>
            <a:normAutofit lnSpcReduction="10000"/>
          </a:bodyPr>
          <a:lstStyle/>
          <a:p>
            <a:pPr marL="0" indent="0">
              <a:buNone/>
            </a:pPr>
            <a:r>
              <a:rPr lang="nl-NL" dirty="0"/>
              <a:t>Gea is al een half jaar onderwijsassistent op een basisschool. Ze stelt de beginsituatie vast van kinderen die in groep 3 komen. Ook formuleert ze wat de kinderen aan het eind van een leerperiode moeten kennen en kunnen en plant activiteiten en middelen. </a:t>
            </a:r>
          </a:p>
          <a:p>
            <a:pPr marL="0" indent="0">
              <a:buNone/>
            </a:pPr>
            <a:r>
              <a:rPr lang="nl-NL" dirty="0"/>
              <a:t>Ze komt in de klas om alles voor die dag klaar te zetten. Het is een half uur voordat de school open gaat. In de klas staat een groepje leerkrachten met onderwijsassistenten, waar ook de directeur bij is. Ze roepen: ‘Gea, dit moet je echt horen, kom er even bij.’ Een van de leerkrachten vertelt nu een verhaal over de ouders van Emma, die gereformeerd zijn. De vader zou in de gevangenis gezeten hebben en over de moeder was ook wel wat te vertellen. Gea wil dit niet horen, en al helemaal niet op deze manier. Ze vindt ook dat de anderen het hier niet over horen te hebben.</a:t>
            </a:r>
          </a:p>
          <a:p>
            <a:pPr marL="0" indent="0">
              <a:buNone/>
            </a:pPr>
            <a:r>
              <a:rPr lang="nl-NL" b="1" dirty="0"/>
              <a:t>Hoe moet Gea dit aanpakken? </a:t>
            </a:r>
          </a:p>
          <a:p>
            <a:pPr marL="0" indent="0">
              <a:buNone/>
            </a:pPr>
            <a:r>
              <a:rPr lang="nl-NL" b="1" dirty="0"/>
              <a:t>A</a:t>
            </a:r>
            <a:r>
              <a:rPr lang="nl-NL" dirty="0"/>
              <a:t> Gea gaat naar de vertrouwenspersoon en vertelt daar dat ze vindt dat de school een onprettige cultuur heeft. Ze wil dat dit verandert, maar weet niet hoe. </a:t>
            </a:r>
          </a:p>
          <a:p>
            <a:pPr marL="0" indent="0">
              <a:buNone/>
            </a:pPr>
            <a:r>
              <a:rPr lang="nl-NL" b="1" dirty="0"/>
              <a:t>B</a:t>
            </a:r>
            <a:r>
              <a:rPr lang="nl-NL" dirty="0"/>
              <a:t> Gea gaat naar het groepje en zegt duidelijk dat ze het onprettig vindt dat er geroddeld wordt en dat ze daar niet aan wil meedoen.</a:t>
            </a:r>
          </a:p>
        </p:txBody>
      </p:sp>
    </p:spTree>
    <p:extLst>
      <p:ext uri="{BB962C8B-B14F-4D97-AF65-F5344CB8AC3E}">
        <p14:creationId xmlns:p14="http://schemas.microsoft.com/office/powerpoint/2010/main" val="246138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760A37-F5DE-47AF-A058-37074A13156F}"/>
              </a:ext>
            </a:extLst>
          </p:cNvPr>
          <p:cNvSpPr>
            <a:spLocks noGrp="1"/>
          </p:cNvSpPr>
          <p:nvPr>
            <p:ph type="ctrTitle"/>
          </p:nvPr>
        </p:nvSpPr>
        <p:spPr/>
        <p:txBody>
          <a:bodyPr/>
          <a:lstStyle/>
          <a:p>
            <a:r>
              <a:rPr lang="nl-NL" dirty="0"/>
              <a:t>Deskundigheid en organisatie</a:t>
            </a:r>
          </a:p>
        </p:txBody>
      </p:sp>
      <p:sp>
        <p:nvSpPr>
          <p:cNvPr id="3" name="Ondertitel 2">
            <a:extLst>
              <a:ext uri="{FF2B5EF4-FFF2-40B4-BE49-F238E27FC236}">
                <a16:creationId xmlns:a16="http://schemas.microsoft.com/office/drawing/2014/main" id="{FF0635AA-7003-4A97-B4FD-DA60405B5BD8}"/>
              </a:ext>
            </a:extLst>
          </p:cNvPr>
          <p:cNvSpPr>
            <a:spLocks noGrp="1"/>
          </p:cNvSpPr>
          <p:nvPr>
            <p:ph type="subTitle" idx="1"/>
          </p:nvPr>
        </p:nvSpPr>
        <p:spPr/>
        <p:txBody>
          <a:bodyPr>
            <a:normAutofit/>
          </a:bodyPr>
          <a:lstStyle/>
          <a:p>
            <a:r>
              <a:rPr lang="nl-NL" dirty="0"/>
              <a:t>W18 PW</a:t>
            </a:r>
          </a:p>
        </p:txBody>
      </p:sp>
    </p:spTree>
    <p:extLst>
      <p:ext uri="{BB962C8B-B14F-4D97-AF65-F5344CB8AC3E}">
        <p14:creationId xmlns:p14="http://schemas.microsoft.com/office/powerpoint/2010/main" val="1048521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8804E2-B1BC-4D40-BE01-51BD9E367095}"/>
              </a:ext>
            </a:extLst>
          </p:cNvPr>
          <p:cNvSpPr>
            <a:spLocks noGrp="1"/>
          </p:cNvSpPr>
          <p:nvPr>
            <p:ph type="title"/>
          </p:nvPr>
        </p:nvSpPr>
        <p:spPr/>
        <p:txBody>
          <a:bodyPr/>
          <a:lstStyle/>
          <a:p>
            <a:r>
              <a:rPr lang="nl-NL" dirty="0"/>
              <a:t>Deze periode</a:t>
            </a:r>
          </a:p>
        </p:txBody>
      </p:sp>
      <p:sp>
        <p:nvSpPr>
          <p:cNvPr id="3" name="Tijdelijke aanduiding voor inhoud 2">
            <a:extLst>
              <a:ext uri="{FF2B5EF4-FFF2-40B4-BE49-F238E27FC236}">
                <a16:creationId xmlns:a16="http://schemas.microsoft.com/office/drawing/2014/main" id="{4E5CC8A8-03D6-4AE3-A9DE-4461C748CF45}"/>
              </a:ext>
            </a:extLst>
          </p:cNvPr>
          <p:cNvSpPr>
            <a:spLocks noGrp="1"/>
          </p:cNvSpPr>
          <p:nvPr>
            <p:ph idx="1"/>
          </p:nvPr>
        </p:nvSpPr>
        <p:spPr/>
        <p:txBody>
          <a:bodyPr>
            <a:normAutofit/>
          </a:bodyPr>
          <a:lstStyle/>
          <a:p>
            <a:r>
              <a:rPr lang="nl-NL" sz="2200" dirty="0"/>
              <a:t>Pedagogisch werk 2 – thema 19 Organisatie en structuur</a:t>
            </a:r>
          </a:p>
          <a:p>
            <a:r>
              <a:rPr lang="nl-NL" sz="2200" dirty="0"/>
              <a:t>Professioneel werken – thema 17 Financiële administratie</a:t>
            </a:r>
          </a:p>
          <a:p>
            <a:pPr marL="0" indent="0">
              <a:buNone/>
            </a:pPr>
            <a:endParaRPr lang="nl-NL" sz="2200" b="1" dirty="0"/>
          </a:p>
          <a:p>
            <a:pPr marL="0" indent="0">
              <a:buNone/>
            </a:pPr>
            <a:r>
              <a:rPr lang="nl-NL" sz="2200" b="1" dirty="0"/>
              <a:t>Eindverslag:</a:t>
            </a:r>
          </a:p>
          <a:p>
            <a:pPr>
              <a:buFontTx/>
              <a:buChar char="-"/>
            </a:pPr>
            <a:r>
              <a:rPr lang="nl-NL" sz="2200" dirty="0"/>
              <a:t>Alle opdrachten</a:t>
            </a:r>
          </a:p>
          <a:p>
            <a:pPr>
              <a:buFontTx/>
              <a:buChar char="-"/>
            </a:pPr>
            <a:r>
              <a:rPr lang="nl-NL" sz="2200" dirty="0"/>
              <a:t>Reflectie </a:t>
            </a:r>
          </a:p>
        </p:txBody>
      </p:sp>
    </p:spTree>
    <p:extLst>
      <p:ext uri="{BB962C8B-B14F-4D97-AF65-F5344CB8AC3E}">
        <p14:creationId xmlns:p14="http://schemas.microsoft.com/office/powerpoint/2010/main" val="2951290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078BF-0522-48B4-B128-4307ABA49692}"/>
              </a:ext>
            </a:extLst>
          </p:cNvPr>
          <p:cNvSpPr>
            <a:spLocks noGrp="1"/>
          </p:cNvSpPr>
          <p:nvPr>
            <p:ph type="title"/>
          </p:nvPr>
        </p:nvSpPr>
        <p:spPr/>
        <p:txBody>
          <a:bodyPr/>
          <a:lstStyle/>
          <a:p>
            <a:r>
              <a:rPr lang="nl-NL" dirty="0"/>
              <a:t>input</a:t>
            </a:r>
          </a:p>
        </p:txBody>
      </p:sp>
      <p:sp>
        <p:nvSpPr>
          <p:cNvPr id="3" name="Tijdelijke aanduiding voor inhoud 2">
            <a:extLst>
              <a:ext uri="{FF2B5EF4-FFF2-40B4-BE49-F238E27FC236}">
                <a16:creationId xmlns:a16="http://schemas.microsoft.com/office/drawing/2014/main" id="{A47EF81F-5A27-4F0B-96E2-24BBA42F9BEB}"/>
              </a:ext>
            </a:extLst>
          </p:cNvPr>
          <p:cNvSpPr>
            <a:spLocks noGrp="1"/>
          </p:cNvSpPr>
          <p:nvPr>
            <p:ph idx="1"/>
          </p:nvPr>
        </p:nvSpPr>
        <p:spPr/>
        <p:txBody>
          <a:bodyPr>
            <a:normAutofit/>
          </a:bodyPr>
          <a:lstStyle/>
          <a:p>
            <a:pPr marL="0" indent="0" algn="ctr">
              <a:buNone/>
            </a:pPr>
            <a:r>
              <a:rPr lang="nl-NL" sz="2400" dirty="0"/>
              <a:t>Waar hebben jullie behoefte aan?</a:t>
            </a:r>
          </a:p>
          <a:p>
            <a:pPr marL="0" indent="0" algn="ctr">
              <a:buNone/>
            </a:pPr>
            <a:r>
              <a:rPr lang="nl-NL" sz="2400" dirty="0"/>
              <a:t>Wat zouden jullie graag nog willen leren?</a:t>
            </a:r>
          </a:p>
          <a:p>
            <a:pPr marL="0" indent="0" algn="ctr">
              <a:buNone/>
            </a:pPr>
            <a:r>
              <a:rPr lang="nl-NL" sz="2400" dirty="0"/>
              <a:t>En los van dit vak?</a:t>
            </a:r>
          </a:p>
        </p:txBody>
      </p:sp>
    </p:spTree>
    <p:extLst>
      <p:ext uri="{BB962C8B-B14F-4D97-AF65-F5344CB8AC3E}">
        <p14:creationId xmlns:p14="http://schemas.microsoft.com/office/powerpoint/2010/main" val="363355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B2B95-8D3E-44D0-9F71-24FB3123783A}"/>
              </a:ext>
            </a:extLst>
          </p:cNvPr>
          <p:cNvSpPr>
            <a:spLocks noGrp="1"/>
          </p:cNvSpPr>
          <p:nvPr>
            <p:ph type="title"/>
          </p:nvPr>
        </p:nvSpPr>
        <p:spPr/>
        <p:txBody>
          <a:bodyPr/>
          <a:lstStyle/>
          <a:p>
            <a:r>
              <a:rPr lang="nl-NL" dirty="0"/>
              <a:t>stelling</a:t>
            </a:r>
          </a:p>
        </p:txBody>
      </p:sp>
      <p:sp>
        <p:nvSpPr>
          <p:cNvPr id="3" name="Tijdelijke aanduiding voor inhoud 2">
            <a:extLst>
              <a:ext uri="{FF2B5EF4-FFF2-40B4-BE49-F238E27FC236}">
                <a16:creationId xmlns:a16="http://schemas.microsoft.com/office/drawing/2014/main" id="{7AE6AC13-B6DF-4333-BA56-481257611446}"/>
              </a:ext>
            </a:extLst>
          </p:cNvPr>
          <p:cNvSpPr>
            <a:spLocks noGrp="1"/>
          </p:cNvSpPr>
          <p:nvPr>
            <p:ph idx="1"/>
          </p:nvPr>
        </p:nvSpPr>
        <p:spPr/>
        <p:txBody>
          <a:bodyPr>
            <a:normAutofit/>
          </a:bodyPr>
          <a:lstStyle/>
          <a:p>
            <a:pPr marL="0" indent="0" algn="ctr">
              <a:buNone/>
            </a:pPr>
            <a:r>
              <a:rPr lang="nl-NL" sz="2400" dirty="0"/>
              <a:t>De organisatiestructuur bepaalt of het leuk werken is in die organisatie</a:t>
            </a:r>
          </a:p>
          <a:p>
            <a:pPr marL="0" indent="0" algn="ctr">
              <a:buNone/>
            </a:pPr>
            <a:endParaRPr lang="nl-NL" sz="2400" dirty="0"/>
          </a:p>
          <a:p>
            <a:pPr marL="0" indent="0" algn="ctr">
              <a:buNone/>
            </a:pPr>
            <a:r>
              <a:rPr lang="nl-NL" sz="2400" dirty="0"/>
              <a:t>Waar of niet waar</a:t>
            </a:r>
          </a:p>
        </p:txBody>
      </p:sp>
    </p:spTree>
    <p:extLst>
      <p:ext uri="{BB962C8B-B14F-4D97-AF65-F5344CB8AC3E}">
        <p14:creationId xmlns:p14="http://schemas.microsoft.com/office/powerpoint/2010/main" val="371216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688983-DA7F-4BF1-92E4-26DE4E841444}"/>
              </a:ext>
            </a:extLst>
          </p:cNvPr>
          <p:cNvSpPr>
            <a:spLocks noGrp="1"/>
          </p:cNvSpPr>
          <p:nvPr>
            <p:ph type="title"/>
          </p:nvPr>
        </p:nvSpPr>
        <p:spPr/>
        <p:txBody>
          <a:bodyPr/>
          <a:lstStyle/>
          <a:p>
            <a:r>
              <a:rPr lang="nl-NL" dirty="0"/>
              <a:t>organisatiestructuur</a:t>
            </a:r>
          </a:p>
        </p:txBody>
      </p:sp>
      <p:sp>
        <p:nvSpPr>
          <p:cNvPr id="3" name="Tijdelijke aanduiding voor inhoud 2">
            <a:extLst>
              <a:ext uri="{FF2B5EF4-FFF2-40B4-BE49-F238E27FC236}">
                <a16:creationId xmlns:a16="http://schemas.microsoft.com/office/drawing/2014/main" id="{C051C884-74D2-4430-8350-F004B4BBC075}"/>
              </a:ext>
            </a:extLst>
          </p:cNvPr>
          <p:cNvSpPr>
            <a:spLocks noGrp="1"/>
          </p:cNvSpPr>
          <p:nvPr>
            <p:ph idx="1"/>
          </p:nvPr>
        </p:nvSpPr>
        <p:spPr>
          <a:xfrm>
            <a:off x="2231136" y="2638044"/>
            <a:ext cx="7729728" cy="4000881"/>
          </a:xfrm>
        </p:spPr>
        <p:txBody>
          <a:bodyPr>
            <a:normAutofit/>
          </a:bodyPr>
          <a:lstStyle/>
          <a:p>
            <a:pPr marL="0" indent="0">
              <a:buNone/>
            </a:pPr>
            <a:r>
              <a:rPr lang="nl-NL" sz="2200" dirty="0"/>
              <a:t>= een </a:t>
            </a:r>
            <a:r>
              <a:rPr lang="nl-NL" sz="2200" b="1" dirty="0"/>
              <a:t>samenhangend geheel </a:t>
            </a:r>
            <a:r>
              <a:rPr lang="nl-NL" sz="2200" dirty="0"/>
              <a:t>van delen</a:t>
            </a:r>
          </a:p>
          <a:p>
            <a:pPr marL="0" indent="0">
              <a:buNone/>
            </a:pPr>
            <a:r>
              <a:rPr lang="nl-NL" sz="2200" dirty="0">
                <a:latin typeface="Arial" panose="020B0604020202020204" pitchFamily="34" charset="0"/>
                <a:cs typeface="Arial" panose="020B0604020202020204" pitchFamily="34" charset="0"/>
              </a:rPr>
              <a:t>	              </a:t>
            </a:r>
            <a:r>
              <a:rPr lang="nl-NL" sz="2200" dirty="0">
                <a:cs typeface="Arial" panose="020B0604020202020204" pitchFamily="34" charset="0"/>
              </a:rPr>
              <a:t>↓</a:t>
            </a:r>
          </a:p>
          <a:p>
            <a:pPr marL="0" indent="0">
              <a:buNone/>
            </a:pPr>
            <a:r>
              <a:rPr lang="nl-NL" sz="2200" dirty="0">
                <a:cs typeface="Arial" panose="020B0604020202020204" pitchFamily="34" charset="0"/>
              </a:rPr>
              <a:t>	    de organisatie</a:t>
            </a:r>
          </a:p>
          <a:p>
            <a:pPr marL="0" indent="0">
              <a:buNone/>
            </a:pPr>
            <a:endParaRPr lang="nl-NL" sz="2200" dirty="0">
              <a:cs typeface="Arial" panose="020B0604020202020204" pitchFamily="34" charset="0"/>
            </a:endParaRPr>
          </a:p>
          <a:p>
            <a:pPr marL="0" indent="0">
              <a:buNone/>
            </a:pPr>
            <a:endParaRPr lang="nl-NL" sz="2200" dirty="0">
              <a:cs typeface="Arial" panose="020B0604020202020204" pitchFamily="34" charset="0"/>
            </a:endParaRPr>
          </a:p>
          <a:p>
            <a:pPr marL="0" indent="0">
              <a:buNone/>
            </a:pPr>
            <a:endParaRPr lang="nl-NL" sz="2400" dirty="0">
              <a:cs typeface="Arial" panose="020B0604020202020204" pitchFamily="34" charset="0"/>
            </a:endParaRPr>
          </a:p>
          <a:p>
            <a:pPr marL="0" indent="0">
              <a:buNone/>
            </a:pPr>
            <a:r>
              <a:rPr lang="nl-NL" sz="2400" dirty="0"/>
              <a:t>Organogram = schematische tekening</a:t>
            </a:r>
          </a:p>
          <a:p>
            <a:pPr marL="0" indent="0">
              <a:buNone/>
            </a:pPr>
            <a:endParaRPr lang="nl-NL" sz="2200" dirty="0">
              <a:cs typeface="Arial" panose="020B0604020202020204" pitchFamily="34" charset="0"/>
            </a:endParaRPr>
          </a:p>
          <a:p>
            <a:pPr marL="0" indent="0">
              <a:buNone/>
            </a:pPr>
            <a:endParaRPr lang="nl-NL" sz="2000" dirty="0">
              <a:cs typeface="Arial" panose="020B0604020202020204" pitchFamily="34" charset="0"/>
            </a:endParaRPr>
          </a:p>
          <a:p>
            <a:pPr marL="0" indent="0">
              <a:buNone/>
            </a:pPr>
            <a:endParaRPr lang="nl-NL" sz="2000" dirty="0">
              <a:cs typeface="Arial" panose="020B0604020202020204" pitchFamily="34" charset="0"/>
            </a:endParaRPr>
          </a:p>
          <a:p>
            <a:pPr marL="0" indent="0">
              <a:buNone/>
            </a:pPr>
            <a:endParaRPr lang="nl-NL" sz="2000" dirty="0">
              <a:cs typeface="Arial" panose="020B0604020202020204" pitchFamily="34" charset="0"/>
            </a:endParaRPr>
          </a:p>
          <a:p>
            <a:pPr marL="0" indent="0">
              <a:buNone/>
            </a:pPr>
            <a:endParaRPr lang="nl-NL" sz="2000" dirty="0"/>
          </a:p>
        </p:txBody>
      </p:sp>
    </p:spTree>
    <p:extLst>
      <p:ext uri="{BB962C8B-B14F-4D97-AF65-F5344CB8AC3E}">
        <p14:creationId xmlns:p14="http://schemas.microsoft.com/office/powerpoint/2010/main" val="202219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18A0F2-75F5-49AC-B841-732F50AE83E5}"/>
              </a:ext>
            </a:extLst>
          </p:cNvPr>
          <p:cNvSpPr>
            <a:spLocks noGrp="1"/>
          </p:cNvSpPr>
          <p:nvPr>
            <p:ph type="title"/>
          </p:nvPr>
        </p:nvSpPr>
        <p:spPr/>
        <p:txBody>
          <a:bodyPr/>
          <a:lstStyle/>
          <a:p>
            <a:r>
              <a:rPr lang="nl-NL" dirty="0"/>
              <a:t>lijnorganisatie</a:t>
            </a:r>
          </a:p>
        </p:txBody>
      </p:sp>
      <p:sp>
        <p:nvSpPr>
          <p:cNvPr id="3" name="Tijdelijke aanduiding voor inhoud 2">
            <a:extLst>
              <a:ext uri="{FF2B5EF4-FFF2-40B4-BE49-F238E27FC236}">
                <a16:creationId xmlns:a16="http://schemas.microsoft.com/office/drawing/2014/main" id="{2F505775-5DE4-4886-8B5B-0A2FAF3D4640}"/>
              </a:ext>
            </a:extLst>
          </p:cNvPr>
          <p:cNvSpPr>
            <a:spLocks noGrp="1"/>
          </p:cNvSpPr>
          <p:nvPr>
            <p:ph idx="1"/>
          </p:nvPr>
        </p:nvSpPr>
        <p:spPr>
          <a:xfrm>
            <a:off x="2231136" y="2638044"/>
            <a:ext cx="3324480" cy="3101983"/>
          </a:xfrm>
        </p:spPr>
        <p:txBody>
          <a:bodyPr/>
          <a:lstStyle/>
          <a:p>
            <a:pPr marL="0" indent="0">
              <a:buNone/>
            </a:pPr>
            <a:r>
              <a:rPr lang="nl-NL" sz="2400" dirty="0"/>
              <a:t>Structuur ontstaat </a:t>
            </a:r>
          </a:p>
          <a:p>
            <a:pPr marL="0" indent="0">
              <a:buNone/>
            </a:pPr>
            <a:r>
              <a:rPr lang="nl-NL" sz="2400" dirty="0"/>
              <a:t>door werkverdeling</a:t>
            </a:r>
          </a:p>
          <a:p>
            <a:endParaRPr lang="nl-NL" dirty="0"/>
          </a:p>
        </p:txBody>
      </p:sp>
      <p:pic>
        <p:nvPicPr>
          <p:cNvPr id="4" name="Afbeelding 3">
            <a:extLst>
              <a:ext uri="{FF2B5EF4-FFF2-40B4-BE49-F238E27FC236}">
                <a16:creationId xmlns:a16="http://schemas.microsoft.com/office/drawing/2014/main" id="{F984278B-6457-42E3-ACAC-CA7AED09AC8F}"/>
              </a:ext>
            </a:extLst>
          </p:cNvPr>
          <p:cNvPicPr>
            <a:picLocks noChangeAspect="1"/>
          </p:cNvPicPr>
          <p:nvPr/>
        </p:nvPicPr>
        <p:blipFill>
          <a:blip r:embed="rId2"/>
          <a:stretch>
            <a:fillRect/>
          </a:stretch>
        </p:blipFill>
        <p:spPr>
          <a:xfrm>
            <a:off x="5285106" y="2638044"/>
            <a:ext cx="4564002" cy="3475989"/>
          </a:xfrm>
          <a:prstGeom prst="rect">
            <a:avLst/>
          </a:prstGeom>
        </p:spPr>
      </p:pic>
    </p:spTree>
    <p:extLst>
      <p:ext uri="{BB962C8B-B14F-4D97-AF65-F5344CB8AC3E}">
        <p14:creationId xmlns:p14="http://schemas.microsoft.com/office/powerpoint/2010/main" val="12649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C825E6-3C05-4C04-80E8-5E2905342C51}"/>
              </a:ext>
            </a:extLst>
          </p:cNvPr>
          <p:cNvSpPr>
            <a:spLocks noGrp="1"/>
          </p:cNvSpPr>
          <p:nvPr>
            <p:ph type="title"/>
          </p:nvPr>
        </p:nvSpPr>
        <p:spPr/>
        <p:txBody>
          <a:bodyPr/>
          <a:lstStyle/>
          <a:p>
            <a:r>
              <a:rPr lang="nl-NL" dirty="0"/>
              <a:t>Lijn-staforganisatie</a:t>
            </a:r>
          </a:p>
        </p:txBody>
      </p:sp>
      <p:sp>
        <p:nvSpPr>
          <p:cNvPr id="3" name="Tijdelijke aanduiding voor inhoud 2">
            <a:extLst>
              <a:ext uri="{FF2B5EF4-FFF2-40B4-BE49-F238E27FC236}">
                <a16:creationId xmlns:a16="http://schemas.microsoft.com/office/drawing/2014/main" id="{C635293D-0691-4A29-8F98-1374E54D09F2}"/>
              </a:ext>
            </a:extLst>
          </p:cNvPr>
          <p:cNvSpPr>
            <a:spLocks noGrp="1"/>
          </p:cNvSpPr>
          <p:nvPr>
            <p:ph idx="1"/>
          </p:nvPr>
        </p:nvSpPr>
        <p:spPr>
          <a:xfrm>
            <a:off x="2231136" y="2638044"/>
            <a:ext cx="2737104" cy="3101983"/>
          </a:xfrm>
        </p:spPr>
        <p:txBody>
          <a:bodyPr/>
          <a:lstStyle/>
          <a:p>
            <a:pPr marL="0" indent="0">
              <a:buNone/>
            </a:pPr>
            <a:r>
              <a:rPr lang="nl-NL" sz="2400" dirty="0"/>
              <a:t>Organisatie waarin stafafdelingen advies geven aan de directie en de lijnafdelingen</a:t>
            </a:r>
          </a:p>
          <a:p>
            <a:endParaRPr lang="nl-NL" dirty="0"/>
          </a:p>
        </p:txBody>
      </p:sp>
      <p:pic>
        <p:nvPicPr>
          <p:cNvPr id="5" name="Afbeelding 4">
            <a:extLst>
              <a:ext uri="{FF2B5EF4-FFF2-40B4-BE49-F238E27FC236}">
                <a16:creationId xmlns:a16="http://schemas.microsoft.com/office/drawing/2014/main" id="{36B995B0-9715-4C5B-9954-D96513BE655D}"/>
              </a:ext>
            </a:extLst>
          </p:cNvPr>
          <p:cNvPicPr>
            <a:picLocks noChangeAspect="1"/>
          </p:cNvPicPr>
          <p:nvPr/>
        </p:nvPicPr>
        <p:blipFill>
          <a:blip r:embed="rId2"/>
          <a:stretch>
            <a:fillRect/>
          </a:stretch>
        </p:blipFill>
        <p:spPr>
          <a:xfrm>
            <a:off x="5316855" y="2638044"/>
            <a:ext cx="4526290" cy="3809047"/>
          </a:xfrm>
          <a:prstGeom prst="rect">
            <a:avLst/>
          </a:prstGeom>
        </p:spPr>
      </p:pic>
    </p:spTree>
    <p:extLst>
      <p:ext uri="{BB962C8B-B14F-4D97-AF65-F5344CB8AC3E}">
        <p14:creationId xmlns:p14="http://schemas.microsoft.com/office/powerpoint/2010/main" val="322764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A8105C-E428-4B8F-B4FC-2C591123293A}"/>
              </a:ext>
            </a:extLst>
          </p:cNvPr>
          <p:cNvSpPr>
            <a:spLocks noGrp="1"/>
          </p:cNvSpPr>
          <p:nvPr>
            <p:ph type="title"/>
          </p:nvPr>
        </p:nvSpPr>
        <p:spPr/>
        <p:txBody>
          <a:bodyPr/>
          <a:lstStyle/>
          <a:p>
            <a:r>
              <a:rPr lang="nl-NL" dirty="0"/>
              <a:t>Matrixorganisatie</a:t>
            </a:r>
          </a:p>
        </p:txBody>
      </p:sp>
      <p:sp>
        <p:nvSpPr>
          <p:cNvPr id="3" name="Tijdelijke aanduiding voor inhoud 2">
            <a:extLst>
              <a:ext uri="{FF2B5EF4-FFF2-40B4-BE49-F238E27FC236}">
                <a16:creationId xmlns:a16="http://schemas.microsoft.com/office/drawing/2014/main" id="{69525267-8D2C-47F7-A4A7-789F325AC4E1}"/>
              </a:ext>
            </a:extLst>
          </p:cNvPr>
          <p:cNvSpPr>
            <a:spLocks noGrp="1"/>
          </p:cNvSpPr>
          <p:nvPr>
            <p:ph idx="1"/>
          </p:nvPr>
        </p:nvSpPr>
        <p:spPr>
          <a:xfrm>
            <a:off x="2231136" y="2638044"/>
            <a:ext cx="2636139" cy="3101983"/>
          </a:xfrm>
        </p:spPr>
        <p:txBody>
          <a:bodyPr/>
          <a:lstStyle/>
          <a:p>
            <a:pPr marL="0" indent="0">
              <a:buNone/>
            </a:pPr>
            <a:r>
              <a:rPr lang="nl-NL" sz="2400" dirty="0"/>
              <a:t>Organisatie waarbij medewerkers meerdere personen moeten rapporteren </a:t>
            </a:r>
          </a:p>
          <a:p>
            <a:endParaRPr lang="nl-NL" dirty="0"/>
          </a:p>
        </p:txBody>
      </p:sp>
      <p:pic>
        <p:nvPicPr>
          <p:cNvPr id="5" name="Afbeelding 4">
            <a:extLst>
              <a:ext uri="{FF2B5EF4-FFF2-40B4-BE49-F238E27FC236}">
                <a16:creationId xmlns:a16="http://schemas.microsoft.com/office/drawing/2014/main" id="{02AB3232-68EA-4808-964E-3DF4F2EAA96C}"/>
              </a:ext>
            </a:extLst>
          </p:cNvPr>
          <p:cNvPicPr>
            <a:picLocks noChangeAspect="1"/>
          </p:cNvPicPr>
          <p:nvPr/>
        </p:nvPicPr>
        <p:blipFill>
          <a:blip r:embed="rId2"/>
          <a:stretch>
            <a:fillRect/>
          </a:stretch>
        </p:blipFill>
        <p:spPr>
          <a:xfrm>
            <a:off x="6269355" y="2638044"/>
            <a:ext cx="3594577" cy="3891160"/>
          </a:xfrm>
          <a:prstGeom prst="rect">
            <a:avLst/>
          </a:prstGeom>
        </p:spPr>
      </p:pic>
    </p:spTree>
    <p:extLst>
      <p:ext uri="{BB962C8B-B14F-4D97-AF65-F5344CB8AC3E}">
        <p14:creationId xmlns:p14="http://schemas.microsoft.com/office/powerpoint/2010/main" val="2787109993"/>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TM10001115[[fn=Pakket]]</Template>
  <TotalTime>110</TotalTime>
  <Words>422</Words>
  <Application>Microsoft Office PowerPoint</Application>
  <PresentationFormat>Breedbeeld</PresentationFormat>
  <Paragraphs>57</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Gill Sans MT</vt:lpstr>
      <vt:lpstr>Pakket</vt:lpstr>
      <vt:lpstr>examentraining</vt:lpstr>
      <vt:lpstr>Deskundigheid en organisatie</vt:lpstr>
      <vt:lpstr>Deze periode</vt:lpstr>
      <vt:lpstr>input</vt:lpstr>
      <vt:lpstr>stelling</vt:lpstr>
      <vt:lpstr>organisatiestructuur</vt:lpstr>
      <vt:lpstr>lijnorganisatie</vt:lpstr>
      <vt:lpstr>Lijn-staforganisatie</vt:lpstr>
      <vt:lpstr>Matrixorganisatie</vt:lpstr>
      <vt:lpstr>Soorten organisaties</vt:lpstr>
      <vt:lpstr>Speciale vorm van non-profitorganisatie</vt:lpstr>
      <vt:lpstr>Kritische beroepssituatie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 en organisatie</dc:title>
  <dc:creator>Myrthe Langeveld</dc:creator>
  <cp:lastModifiedBy>Myrthe Langeveld</cp:lastModifiedBy>
  <cp:revision>9</cp:revision>
  <dcterms:created xsi:type="dcterms:W3CDTF">2020-05-11T07:05:31Z</dcterms:created>
  <dcterms:modified xsi:type="dcterms:W3CDTF">2020-05-15T12:32:24Z</dcterms:modified>
</cp:coreProperties>
</file>